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F3558-B2D8-4E41-9BD8-D356C29DDE39}" type="datetimeFigureOut">
              <a:rPr lang="en-GB" smtClean="0"/>
              <a:t>06/09/2012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F4C9DB-B67F-4395-A29F-A31B729B4434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C412B-51C8-422B-AD07-EE88E987748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5225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C2C73-31E5-4C44-8C1B-D4B7E70B7F6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4D20-5283-443A-AACC-DD25BDBC4D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3560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C2C73-31E5-4C44-8C1B-D4B7E70B7F6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4D20-5283-443A-AACC-DD25BDBC4D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4905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C2C73-31E5-4C44-8C1B-D4B7E70B7F6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4D20-5283-443A-AACC-DD25BDBC4D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10487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C2C73-31E5-4C44-8C1B-D4B7E70B7F6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4D20-5283-443A-AACC-DD25BDBC4D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8105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C2C73-31E5-4C44-8C1B-D4B7E70B7F6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4D20-5283-443A-AACC-DD25BDBC4D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16776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C2C73-31E5-4C44-8C1B-D4B7E70B7F6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4D20-5283-443A-AACC-DD25BDBC4D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15263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C2C73-31E5-4C44-8C1B-D4B7E70B7F6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4D20-5283-443A-AACC-DD25BDBC4D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09716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C2C73-31E5-4C44-8C1B-D4B7E70B7F6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4D20-5283-443A-AACC-DD25BDBC4D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11539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C2C73-31E5-4C44-8C1B-D4B7E70B7F6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4D20-5283-443A-AACC-DD25BDBC4D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15593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C2C73-31E5-4C44-8C1B-D4B7E70B7F6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4D20-5283-443A-AACC-DD25BDBC4D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01897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C2C73-31E5-4C44-8C1B-D4B7E70B7F6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4D20-5283-443A-AACC-DD25BDBC4D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2033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C2C73-31E5-4C44-8C1B-D4B7E70B7F67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14D20-5283-443A-AACC-DD25BDBC4D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57169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1031"/>
          <p:cNvSpPr/>
          <p:nvPr/>
        </p:nvSpPr>
        <p:spPr>
          <a:xfrm>
            <a:off x="533400" y="2971800"/>
            <a:ext cx="2133600" cy="27037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rapezoid 13"/>
          <p:cNvSpPr/>
          <p:nvPr/>
        </p:nvSpPr>
        <p:spPr>
          <a:xfrm>
            <a:off x="3344765" y="6044625"/>
            <a:ext cx="2648237" cy="584775"/>
          </a:xfrm>
          <a:prstGeom prst="trapezoid">
            <a:avLst>
              <a:gd name="adj" fmla="val 35784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965056" y="381000"/>
            <a:ext cx="3429000" cy="3352800"/>
          </a:xfrm>
          <a:prstGeom prst="ellipse">
            <a:avLst/>
          </a:prstGeom>
          <a:solidFill>
            <a:srgbClr val="FFCC66">
              <a:alpha val="60000"/>
            </a:srgb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574656" y="990600"/>
            <a:ext cx="2209800" cy="2133600"/>
          </a:xfrm>
          <a:prstGeom prst="ellipse">
            <a:avLst/>
          </a:prstGeom>
          <a:solidFill>
            <a:srgbClr val="FFFFCC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184256" y="1600200"/>
            <a:ext cx="990600" cy="914400"/>
          </a:xfrm>
          <a:prstGeom prst="ellipse">
            <a:avLst/>
          </a:prstGeom>
          <a:solidFill>
            <a:srgbClr val="CC99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flipH="1">
            <a:off x="6775056" y="2667000"/>
            <a:ext cx="114300" cy="609600"/>
          </a:xfrm>
          <a:prstGeom prst="rect">
            <a:avLst/>
          </a:prstGeom>
          <a:scene3d>
            <a:camera prst="orthographicFront">
              <a:rot lat="54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267200" y="1752600"/>
            <a:ext cx="825867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House-</a:t>
            </a:r>
          </a:p>
          <a:p>
            <a:pPr algn="ctr">
              <a:lnSpc>
                <a:spcPts val="14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hold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59010" y="1148794"/>
            <a:ext cx="1228221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Landscape,</a:t>
            </a:r>
          </a:p>
          <a:p>
            <a:pPr algn="ctr">
              <a:lnSpc>
                <a:spcPts val="14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Community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60187" y="45720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Region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22" name="Picture 21" descr="SystemResilience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44824" y="3386554"/>
            <a:ext cx="1923777" cy="13589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23" name="TextBox 22"/>
          <p:cNvSpPr txBox="1"/>
          <p:nvPr/>
        </p:nvSpPr>
        <p:spPr>
          <a:xfrm>
            <a:off x="6889356" y="3048000"/>
            <a:ext cx="1979245" cy="3385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 Narrow" pitchFamily="34" charset="0"/>
              </a:rPr>
              <a:t>Household typologies</a:t>
            </a:r>
            <a:endParaRPr lang="en-US" sz="1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4294" y="3048001"/>
            <a:ext cx="1973618" cy="33855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 Narrow" pitchFamily="34" charset="0"/>
              </a:rPr>
              <a:t>Development domains</a:t>
            </a:r>
            <a:endParaRPr lang="en-US" sz="1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2356904">
            <a:off x="5134660" y="766626"/>
            <a:ext cx="7825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>
                <a:latin typeface="Arial Narrow" pitchFamily="34" charset="0"/>
              </a:rPr>
              <a:t>Markets</a:t>
            </a:r>
            <a:endParaRPr lang="en-US" sz="1600" i="1" dirty="0">
              <a:latin typeface="Arial Narrow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18648860">
            <a:off x="3240281" y="979517"/>
            <a:ext cx="9220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>
                <a:latin typeface="Arial Narrow" pitchFamily="34" charset="0"/>
              </a:rPr>
              <a:t>Extension</a:t>
            </a:r>
            <a:endParaRPr lang="en-US" sz="1600" i="1" dirty="0">
              <a:latin typeface="Arial Narrow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14135578">
            <a:off x="2987796" y="2687239"/>
            <a:ext cx="11737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>
                <a:latin typeface="Arial Narrow" pitchFamily="34" charset="0"/>
              </a:rPr>
              <a:t>Infrastructure</a:t>
            </a:r>
            <a:endParaRPr lang="en-US" sz="1600" i="1" dirty="0">
              <a:latin typeface="Arial Narrow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3891238">
            <a:off x="5694181" y="1352545"/>
            <a:ext cx="6335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>
                <a:latin typeface="Arial Narrow" pitchFamily="34" charset="0"/>
              </a:rPr>
              <a:t>Policy</a:t>
            </a:r>
            <a:endParaRPr lang="en-US" sz="1600" i="1" dirty="0">
              <a:latin typeface="Arial Narrow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7406789">
            <a:off x="5425802" y="2632780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>
                <a:latin typeface="Arial Narrow" pitchFamily="34" charset="0"/>
              </a:rPr>
              <a:t>S</a:t>
            </a:r>
            <a:r>
              <a:rPr lang="en-US" sz="1600" i="1" dirty="0" smtClean="0">
                <a:latin typeface="Arial Narrow" pitchFamily="34" charset="0"/>
              </a:rPr>
              <a:t>ervices</a:t>
            </a:r>
            <a:endParaRPr lang="en-US" sz="1600" i="1" dirty="0">
              <a:latin typeface="Arial Narrow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rot="13713682">
            <a:off x="3635328" y="2250508"/>
            <a:ext cx="923651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600" i="1" dirty="0" smtClean="0">
                <a:latin typeface="Arial Narrow" pitchFamily="34" charset="0"/>
              </a:rPr>
              <a:t>Common </a:t>
            </a:r>
          </a:p>
          <a:p>
            <a:pPr algn="ctr">
              <a:lnSpc>
                <a:spcPts val="1400"/>
              </a:lnSpc>
            </a:pPr>
            <a:r>
              <a:rPr lang="en-US" sz="1600" i="1" dirty="0" smtClean="0">
                <a:latin typeface="Arial Narrow" pitchFamily="34" charset="0"/>
              </a:rPr>
              <a:t>resources</a:t>
            </a:r>
            <a:endParaRPr lang="en-US" sz="1600" i="1" dirty="0">
              <a:latin typeface="Arial Narrow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7433384">
            <a:off x="4689132" y="2353117"/>
            <a:ext cx="1008609" cy="4525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600" i="1" dirty="0" smtClean="0">
                <a:latin typeface="Arial Narrow" pitchFamily="34" charset="0"/>
              </a:rPr>
              <a:t>Ecosystem</a:t>
            </a:r>
          </a:p>
          <a:p>
            <a:pPr algn="ctr">
              <a:lnSpc>
                <a:spcPts val="1400"/>
              </a:lnSpc>
            </a:pPr>
            <a:r>
              <a:rPr lang="en-US" sz="1600" i="1" dirty="0" smtClean="0">
                <a:latin typeface="Arial Narrow" pitchFamily="34" charset="0"/>
              </a:rPr>
              <a:t>Services</a:t>
            </a:r>
            <a:endParaRPr lang="en-US" sz="1600" i="1" dirty="0">
              <a:latin typeface="Arial Narrow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3386554"/>
            <a:ext cx="1968311" cy="140861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533400" y="4807966"/>
            <a:ext cx="20038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Arial Narrow" pitchFamily="34" charset="0"/>
                <a:sym typeface="Wingdings" pitchFamily="2" charset="2"/>
              </a:rPr>
              <a:t> </a:t>
            </a:r>
            <a:r>
              <a:rPr lang="en-US" sz="1400" i="1" dirty="0" smtClean="0">
                <a:latin typeface="Arial Narrow" pitchFamily="34" charset="0"/>
              </a:rPr>
              <a:t>Population density</a:t>
            </a:r>
          </a:p>
          <a:p>
            <a:r>
              <a:rPr lang="en-US" sz="1400" i="1" dirty="0" smtClean="0">
                <a:latin typeface="Arial Narrow" pitchFamily="34" charset="0"/>
                <a:sym typeface="Wingdings" pitchFamily="2" charset="2"/>
              </a:rPr>
              <a:t> </a:t>
            </a:r>
            <a:r>
              <a:rPr lang="en-US" sz="1400" i="1" dirty="0" smtClean="0">
                <a:latin typeface="Arial Narrow" pitchFamily="34" charset="0"/>
              </a:rPr>
              <a:t>Market access</a:t>
            </a:r>
          </a:p>
          <a:p>
            <a:r>
              <a:rPr lang="en-US" sz="1400" i="1" dirty="0" smtClean="0">
                <a:latin typeface="Arial Narrow" pitchFamily="34" charset="0"/>
                <a:sym typeface="Wingdings" pitchFamily="2" charset="2"/>
              </a:rPr>
              <a:t> </a:t>
            </a:r>
            <a:r>
              <a:rPr lang="en-US" sz="1400" i="1" dirty="0" smtClean="0">
                <a:latin typeface="Arial Narrow" pitchFamily="34" charset="0"/>
              </a:rPr>
              <a:t>Agro-ecological potential</a:t>
            </a:r>
            <a:endParaRPr lang="en-US" sz="1400" i="1" dirty="0">
              <a:latin typeface="Arial Narrow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7136141" y="4994197"/>
            <a:ext cx="1152000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7262173" y="5181600"/>
            <a:ext cx="972000" cy="1488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7338953" y="5410200"/>
            <a:ext cx="1080000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086600" y="5356155"/>
            <a:ext cx="478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</a:rPr>
              <a:t>Low</a:t>
            </a:r>
            <a:endParaRPr lang="en-US" sz="1400" b="1" dirty="0">
              <a:latin typeface="Arial Narrow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229600" y="5356155"/>
            <a:ext cx="5116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</a:rPr>
              <a:t>High</a:t>
            </a:r>
            <a:endParaRPr lang="en-US" sz="1400" b="1" dirty="0">
              <a:latin typeface="Arial Narrow" pitchFamily="34" charset="0"/>
            </a:endParaRP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1952367" y="5187390"/>
            <a:ext cx="5200025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1" name="Up Arrow 1030"/>
          <p:cNvSpPr/>
          <p:nvPr/>
        </p:nvSpPr>
        <p:spPr>
          <a:xfrm>
            <a:off x="7630045" y="4572000"/>
            <a:ext cx="233155" cy="838200"/>
          </a:xfrm>
          <a:prstGeom prst="up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3683225" y="6044625"/>
            <a:ext cx="1955984" cy="58477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 Narrow" pitchFamily="34" charset="0"/>
              </a:rPr>
              <a:t>R4D platforms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 Narrow" pitchFamily="34" charset="0"/>
              </a:rPr>
              <a:t>Action Research Sites</a:t>
            </a:r>
          </a:p>
        </p:txBody>
      </p:sp>
      <p:sp>
        <p:nvSpPr>
          <p:cNvPr id="45" name="Rectangle 44"/>
          <p:cNvSpPr/>
          <p:nvPr/>
        </p:nvSpPr>
        <p:spPr>
          <a:xfrm>
            <a:off x="6889356" y="3048000"/>
            <a:ext cx="1979245" cy="2627532"/>
          </a:xfrm>
          <a:prstGeom prst="rect">
            <a:avLst/>
          </a:prstGeom>
          <a:noFill/>
          <a:ln w="127000"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Isosceles Triangle 68"/>
          <p:cNvSpPr/>
          <p:nvPr/>
        </p:nvSpPr>
        <p:spPr>
          <a:xfrm>
            <a:off x="3344765" y="2162448"/>
            <a:ext cx="2652976" cy="4466952"/>
          </a:xfrm>
          <a:prstGeom prst="triangl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2057400" y="4994197"/>
            <a:ext cx="5105400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2514600" y="5410200"/>
            <a:ext cx="4648200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Curved Down Arrow 85"/>
          <p:cNvSpPr/>
          <p:nvPr/>
        </p:nvSpPr>
        <p:spPr>
          <a:xfrm>
            <a:off x="3400966" y="1793907"/>
            <a:ext cx="457200" cy="239844"/>
          </a:xfrm>
          <a:prstGeom prst="curved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1" name="Curved Down Arrow 130"/>
          <p:cNvSpPr/>
          <p:nvPr/>
        </p:nvSpPr>
        <p:spPr>
          <a:xfrm rot="10957439">
            <a:off x="3358051" y="2112016"/>
            <a:ext cx="457200" cy="239844"/>
          </a:xfrm>
          <a:prstGeom prst="curved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3" name="Curved Down Arrow 132"/>
          <p:cNvSpPr/>
          <p:nvPr/>
        </p:nvSpPr>
        <p:spPr>
          <a:xfrm rot="10957439">
            <a:off x="5521010" y="2112016"/>
            <a:ext cx="457200" cy="239844"/>
          </a:xfrm>
          <a:prstGeom prst="curved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2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8991" y="1861015"/>
            <a:ext cx="370898" cy="424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2" name="Curved Down Arrow 131"/>
          <p:cNvSpPr/>
          <p:nvPr/>
        </p:nvSpPr>
        <p:spPr>
          <a:xfrm>
            <a:off x="5563925" y="1793907"/>
            <a:ext cx="457200" cy="239844"/>
          </a:xfrm>
          <a:prstGeom prst="curved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3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89407" y="1861395"/>
            <a:ext cx="370898" cy="424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9" name="Rectangle 148"/>
          <p:cNvSpPr/>
          <p:nvPr/>
        </p:nvSpPr>
        <p:spPr>
          <a:xfrm>
            <a:off x="6812872" y="3014606"/>
            <a:ext cx="2133600" cy="27037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Bent Arrow 124"/>
          <p:cNvSpPr/>
          <p:nvPr/>
        </p:nvSpPr>
        <p:spPr>
          <a:xfrm rot="5400000">
            <a:off x="6075611" y="855693"/>
            <a:ext cx="1092028" cy="3337250"/>
          </a:xfrm>
          <a:prstGeom prst="bentArrow">
            <a:avLst>
              <a:gd name="adj1" fmla="val 12154"/>
              <a:gd name="adj2" fmla="val 25000"/>
              <a:gd name="adj3" fmla="val 25000"/>
              <a:gd name="adj4" fmla="val 43750"/>
            </a:avLst>
          </a:prstGeom>
          <a:solidFill>
            <a:srgbClr val="CC99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2" name="Bent Arrow 141"/>
          <p:cNvSpPr/>
          <p:nvPr/>
        </p:nvSpPr>
        <p:spPr>
          <a:xfrm flipH="1" flipV="1">
            <a:off x="5928658" y="5675529"/>
            <a:ext cx="2070838" cy="953870"/>
          </a:xfrm>
          <a:prstGeom prst="bentArrow">
            <a:avLst>
              <a:gd name="adj1" fmla="val 16170"/>
              <a:gd name="adj2" fmla="val 30008"/>
              <a:gd name="adj3" fmla="val 25000"/>
              <a:gd name="adj4" fmla="val 43750"/>
            </a:avLst>
          </a:prstGeom>
          <a:solidFill>
            <a:srgbClr val="CC99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Bent Arrow 142"/>
          <p:cNvSpPr/>
          <p:nvPr/>
        </p:nvSpPr>
        <p:spPr>
          <a:xfrm flipV="1">
            <a:off x="1535310" y="5638801"/>
            <a:ext cx="1865656" cy="953868"/>
          </a:xfrm>
          <a:prstGeom prst="bentArrow">
            <a:avLst>
              <a:gd name="adj1" fmla="val 16170"/>
              <a:gd name="adj2" fmla="val 30008"/>
              <a:gd name="adj3" fmla="val 25000"/>
              <a:gd name="adj4" fmla="val 43750"/>
            </a:avLst>
          </a:prstGeom>
          <a:solidFill>
            <a:srgbClr val="FFCC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2" name="Bent Arrow 151"/>
          <p:cNvSpPr/>
          <p:nvPr/>
        </p:nvSpPr>
        <p:spPr>
          <a:xfrm rot="10800000" flipV="1">
            <a:off x="3921690" y="3070332"/>
            <a:ext cx="726510" cy="1519575"/>
          </a:xfrm>
          <a:prstGeom prst="bentArrow">
            <a:avLst>
              <a:gd name="adj1" fmla="val 24016"/>
              <a:gd name="adj2" fmla="val 25000"/>
              <a:gd name="adj3" fmla="val 29211"/>
              <a:gd name="adj4" fmla="val 43750"/>
            </a:avLst>
          </a:prstGeom>
          <a:solidFill>
            <a:schemeClr val="tx2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3" name="Bent Arrow 152"/>
          <p:cNvSpPr/>
          <p:nvPr/>
        </p:nvSpPr>
        <p:spPr>
          <a:xfrm rot="10800000" flipH="1" flipV="1">
            <a:off x="4648201" y="3124200"/>
            <a:ext cx="814448" cy="1461938"/>
          </a:xfrm>
          <a:prstGeom prst="bentArrow">
            <a:avLst>
              <a:gd name="adj1" fmla="val 21228"/>
              <a:gd name="adj2" fmla="val 22786"/>
              <a:gd name="adj3" fmla="val 30919"/>
              <a:gd name="adj4" fmla="val 43750"/>
            </a:avLst>
          </a:prstGeom>
          <a:solidFill>
            <a:schemeClr val="tx2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3591" y="4366472"/>
            <a:ext cx="1579058" cy="157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3" name="Oval 82"/>
          <p:cNvSpPr/>
          <p:nvPr/>
        </p:nvSpPr>
        <p:spPr>
          <a:xfrm>
            <a:off x="4267201" y="4778101"/>
            <a:ext cx="818853" cy="76634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TextBox 125"/>
          <p:cNvSpPr txBox="1"/>
          <p:nvPr/>
        </p:nvSpPr>
        <p:spPr>
          <a:xfrm>
            <a:off x="4304322" y="4858646"/>
            <a:ext cx="724878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600" b="1" dirty="0" smtClean="0">
                <a:solidFill>
                  <a:schemeClr val="bg1"/>
                </a:solidFill>
                <a:latin typeface="Arial Narrow" pitchFamily="34" charset="0"/>
              </a:rPr>
              <a:t>SI</a:t>
            </a:r>
          </a:p>
          <a:p>
            <a:pPr algn="ctr">
              <a:lnSpc>
                <a:spcPts val="1400"/>
              </a:lnSpc>
            </a:pPr>
            <a:r>
              <a:rPr lang="en-US" sz="1600" b="1" dirty="0" err="1" smtClean="0">
                <a:solidFill>
                  <a:schemeClr val="bg1"/>
                </a:solidFill>
                <a:latin typeface="Arial Narrow" pitchFamily="34" charset="0"/>
              </a:rPr>
              <a:t>Innova</a:t>
            </a:r>
            <a:endParaRPr lang="en-US" sz="16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lnSpc>
                <a:spcPts val="1400"/>
              </a:lnSpc>
            </a:pPr>
            <a:r>
              <a:rPr lang="en-US" sz="1600" b="1" dirty="0" smtClean="0">
                <a:solidFill>
                  <a:schemeClr val="bg1"/>
                </a:solidFill>
                <a:latin typeface="Arial Narrow" pitchFamily="34" charset="0"/>
              </a:rPr>
              <a:t>-</a:t>
            </a:r>
            <a:r>
              <a:rPr lang="en-US" sz="1600" b="1" dirty="0" err="1" smtClean="0">
                <a:solidFill>
                  <a:schemeClr val="bg1"/>
                </a:solidFill>
                <a:latin typeface="Arial Narrow" pitchFamily="34" charset="0"/>
              </a:rPr>
              <a:t>tions</a:t>
            </a:r>
            <a:endParaRPr lang="en-US" sz="1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8666" y="3048000"/>
            <a:ext cx="1979246" cy="2590801"/>
          </a:xfrm>
          <a:prstGeom prst="rect">
            <a:avLst/>
          </a:prstGeom>
          <a:noFill/>
          <a:ln w="1270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Bent Arrow 140"/>
          <p:cNvSpPr/>
          <p:nvPr/>
        </p:nvSpPr>
        <p:spPr>
          <a:xfrm rot="5400000" flipV="1">
            <a:off x="1775268" y="1554305"/>
            <a:ext cx="1070275" cy="1922907"/>
          </a:xfrm>
          <a:prstGeom prst="bentArrow">
            <a:avLst>
              <a:gd name="adj1" fmla="val 13487"/>
              <a:gd name="adj2" fmla="val 25000"/>
              <a:gd name="adj3" fmla="val 25000"/>
              <a:gd name="adj4" fmla="val 43750"/>
            </a:avLst>
          </a:prstGeom>
          <a:solidFill>
            <a:srgbClr val="FFCC66">
              <a:alpha val="58000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619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Down Arrow 69"/>
          <p:cNvSpPr/>
          <p:nvPr/>
        </p:nvSpPr>
        <p:spPr>
          <a:xfrm rot="6473643">
            <a:off x="4163436" y="-1130037"/>
            <a:ext cx="725462" cy="903834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Down Arrow 66"/>
          <p:cNvSpPr/>
          <p:nvPr/>
        </p:nvSpPr>
        <p:spPr>
          <a:xfrm rot="4638897">
            <a:off x="4163436" y="-1202710"/>
            <a:ext cx="725462" cy="903834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Down Arrow 64"/>
          <p:cNvSpPr/>
          <p:nvPr/>
        </p:nvSpPr>
        <p:spPr>
          <a:xfrm rot="7551020">
            <a:off x="4311792" y="-1620172"/>
            <a:ext cx="725462" cy="1039173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Down Arrow 60"/>
          <p:cNvSpPr/>
          <p:nvPr/>
        </p:nvSpPr>
        <p:spPr>
          <a:xfrm rot="3234258">
            <a:off x="4018889" y="-1896139"/>
            <a:ext cx="725462" cy="1041811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 rot="19409789">
            <a:off x="7335071" y="382965"/>
            <a:ext cx="1507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Nutrition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1092062" y="88938"/>
            <a:ext cx="6670800" cy="6670490"/>
            <a:chOff x="1120428" y="-1130"/>
            <a:chExt cx="6670800" cy="6670490"/>
          </a:xfrm>
        </p:grpSpPr>
        <p:sp>
          <p:nvSpPr>
            <p:cNvPr id="24" name="Oval 23"/>
            <p:cNvSpPr/>
            <p:nvPr/>
          </p:nvSpPr>
          <p:spPr>
            <a:xfrm>
              <a:off x="1120428" y="0"/>
              <a:ext cx="6670800" cy="666936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/>
            <p:cNvSpPr txBox="1"/>
            <p:nvPr/>
          </p:nvSpPr>
          <p:spPr>
            <a:xfrm rot="17023133">
              <a:off x="744680" y="2407140"/>
              <a:ext cx="14235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Impact pathways</a:t>
              </a:r>
              <a:endParaRPr lang="en-US" sz="1400" dirty="0"/>
            </a:p>
          </p:txBody>
        </p:sp>
        <p:grpSp>
          <p:nvGrpSpPr>
            <p:cNvPr id="83" name="Group 82"/>
            <p:cNvGrpSpPr/>
            <p:nvPr/>
          </p:nvGrpSpPr>
          <p:grpSpPr>
            <a:xfrm rot="21088228">
              <a:off x="1724067" y="273010"/>
              <a:ext cx="2278755" cy="692028"/>
              <a:chOff x="2186572" y="35070"/>
              <a:chExt cx="2278755" cy="692028"/>
            </a:xfrm>
          </p:grpSpPr>
          <p:sp>
            <p:nvSpPr>
              <p:cNvPr id="73" name="TextBox 72"/>
              <p:cNvSpPr txBox="1"/>
              <p:nvPr/>
            </p:nvSpPr>
            <p:spPr>
              <a:xfrm rot="19993954">
                <a:off x="2186572" y="419321"/>
                <a:ext cx="16122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Indicator databases</a:t>
                </a:r>
                <a:endParaRPr lang="en-US" sz="1400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 rot="21255708">
                <a:off x="3604322" y="35070"/>
                <a:ext cx="86100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a</a:t>
                </a:r>
                <a:r>
                  <a:rPr lang="en-GB" sz="1400" dirty="0" smtClean="0"/>
                  <a:t>nd tools</a:t>
                </a:r>
                <a:endParaRPr lang="en-US" sz="1400" dirty="0"/>
              </a:p>
            </p:txBody>
          </p:sp>
        </p:grpSp>
        <p:sp>
          <p:nvSpPr>
            <p:cNvPr id="75" name="TextBox 74"/>
            <p:cNvSpPr txBox="1"/>
            <p:nvPr/>
          </p:nvSpPr>
          <p:spPr>
            <a:xfrm rot="1544363">
              <a:off x="4941824" y="342809"/>
              <a:ext cx="15441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Impacts on gender</a:t>
              </a:r>
              <a:endParaRPr lang="en-US" sz="1400" dirty="0"/>
            </a:p>
          </p:txBody>
        </p:sp>
        <p:sp>
          <p:nvSpPr>
            <p:cNvPr id="76" name="TextBox 75"/>
            <p:cNvSpPr txBox="1"/>
            <p:nvPr/>
          </p:nvSpPr>
          <p:spPr>
            <a:xfrm rot="2871593">
              <a:off x="6099631" y="986674"/>
              <a:ext cx="11639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 relationships</a:t>
              </a:r>
              <a:endParaRPr lang="en-US" sz="1400" dirty="0"/>
            </a:p>
          </p:txBody>
        </p:sp>
        <p:sp>
          <p:nvSpPr>
            <p:cNvPr id="78" name="TextBox 77"/>
            <p:cNvSpPr txBox="1"/>
            <p:nvPr/>
          </p:nvSpPr>
          <p:spPr>
            <a:xfrm rot="4782529">
              <a:off x="6739638" y="2497687"/>
              <a:ext cx="15306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Redressing gender</a:t>
              </a:r>
              <a:endParaRPr lang="en-US" sz="1400" dirty="0"/>
            </a:p>
          </p:txBody>
        </p:sp>
        <p:sp>
          <p:nvSpPr>
            <p:cNvPr id="79" name="TextBox 78"/>
            <p:cNvSpPr txBox="1"/>
            <p:nvPr/>
          </p:nvSpPr>
          <p:spPr>
            <a:xfrm rot="6044283">
              <a:off x="7033167" y="3606007"/>
              <a:ext cx="10086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imbalances</a:t>
              </a:r>
              <a:endParaRPr lang="en-US" sz="1400" dirty="0"/>
            </a:p>
          </p:txBody>
        </p:sp>
        <p:sp>
          <p:nvSpPr>
            <p:cNvPr id="81" name="TextBox 80"/>
            <p:cNvSpPr txBox="1"/>
            <p:nvPr/>
          </p:nvSpPr>
          <p:spPr>
            <a:xfrm rot="7581821">
              <a:off x="6183332" y="4980067"/>
              <a:ext cx="15371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Outcome mapping</a:t>
              </a:r>
              <a:endParaRPr lang="en-US" sz="1400" dirty="0"/>
            </a:p>
          </p:txBody>
        </p:sp>
        <p:sp>
          <p:nvSpPr>
            <p:cNvPr id="82" name="TextBox 81"/>
            <p:cNvSpPr txBox="1"/>
            <p:nvPr/>
          </p:nvSpPr>
          <p:spPr>
            <a:xfrm rot="10643771">
              <a:off x="3552407" y="6263328"/>
              <a:ext cx="19690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Early impact assessment</a:t>
              </a:r>
              <a:endParaRPr lang="en-US" sz="1400" dirty="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4122787" y="-1130"/>
              <a:ext cx="6367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/>
                <a:t>M &amp; E</a:t>
              </a:r>
              <a:endParaRPr lang="en-US" sz="1400" b="1" dirty="0"/>
            </a:p>
          </p:txBody>
        </p:sp>
        <p:sp>
          <p:nvSpPr>
            <p:cNvPr id="86" name="TextBox 85"/>
            <p:cNvSpPr txBox="1"/>
            <p:nvPr/>
          </p:nvSpPr>
          <p:spPr>
            <a:xfrm rot="13744395">
              <a:off x="940003" y="5028791"/>
              <a:ext cx="20963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Evaluate drivers of change</a:t>
              </a:r>
              <a:endParaRPr lang="en-US" sz="1400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1157583" y="281956"/>
            <a:ext cx="6408713" cy="6249147"/>
            <a:chOff x="969428" y="191888"/>
            <a:chExt cx="6408713" cy="624914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428" y="191888"/>
              <a:ext cx="6408713" cy="6249147"/>
            </a:xfrm>
            <a:prstGeom prst="rect">
              <a:avLst/>
            </a:prstGeom>
          </p:spPr>
        </p:pic>
        <p:grpSp>
          <p:nvGrpSpPr>
            <p:cNvPr id="49" name="Group 48"/>
            <p:cNvGrpSpPr/>
            <p:nvPr/>
          </p:nvGrpSpPr>
          <p:grpSpPr>
            <a:xfrm>
              <a:off x="1365352" y="526781"/>
              <a:ext cx="1212693" cy="3371677"/>
              <a:chOff x="1365352" y="526781"/>
              <a:chExt cx="1212693" cy="3371677"/>
            </a:xfrm>
          </p:grpSpPr>
          <p:sp>
            <p:nvSpPr>
              <p:cNvPr id="47" name="TextBox 46"/>
              <p:cNvSpPr txBox="1"/>
              <p:nvPr/>
            </p:nvSpPr>
            <p:spPr>
              <a:xfrm rot="16748922">
                <a:off x="746387" y="2910161"/>
                <a:ext cx="16072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Compendium</a:t>
                </a:r>
                <a:endParaRPr lang="en-US" dirty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 rot="17585507">
                <a:off x="1291119" y="1855215"/>
                <a:ext cx="10443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of tools</a:t>
                </a:r>
                <a:endParaRPr lang="en-US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 rot="18864468">
                <a:off x="1642863" y="1092631"/>
                <a:ext cx="1501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 and methods</a:t>
                </a:r>
                <a:endParaRPr lang="en-US" dirty="0"/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 rot="14948350">
              <a:off x="3404931" y="4087193"/>
              <a:ext cx="1212693" cy="3371677"/>
              <a:chOff x="1365352" y="526781"/>
              <a:chExt cx="1212693" cy="3371677"/>
            </a:xfrm>
          </p:grpSpPr>
          <p:sp>
            <p:nvSpPr>
              <p:cNvPr id="54" name="TextBox 53"/>
              <p:cNvSpPr txBox="1"/>
              <p:nvPr/>
            </p:nvSpPr>
            <p:spPr>
              <a:xfrm rot="16748922">
                <a:off x="746387" y="2910161"/>
                <a:ext cx="16072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Compendium</a:t>
                </a:r>
                <a:endParaRPr lang="en-US" dirty="0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 rot="17585507">
                <a:off x="1291119" y="1855215"/>
                <a:ext cx="10443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of tools</a:t>
                </a:r>
                <a:endParaRPr lang="en-US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 rot="18864468">
                <a:off x="1642863" y="1092631"/>
                <a:ext cx="1501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 and methods</a:t>
                </a:r>
                <a:endParaRPr lang="en-US" dirty="0"/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5018143" y="979042"/>
              <a:ext cx="2065929" cy="2624378"/>
              <a:chOff x="5018143" y="979042"/>
              <a:chExt cx="2065929" cy="2624378"/>
            </a:xfrm>
          </p:grpSpPr>
          <p:sp>
            <p:nvSpPr>
              <p:cNvPr id="58" name="TextBox 57"/>
              <p:cNvSpPr txBox="1"/>
              <p:nvPr/>
            </p:nvSpPr>
            <p:spPr>
              <a:xfrm rot="2503239">
                <a:off x="5018143" y="979042"/>
                <a:ext cx="16072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Compendium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 rot="3339824">
                <a:off x="6046865" y="1768857"/>
                <a:ext cx="10443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of tools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 rot="4618785">
                <a:off x="6148890" y="2668238"/>
                <a:ext cx="1501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 and methods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6" name="Group 45"/>
          <p:cNvGrpSpPr/>
          <p:nvPr/>
        </p:nvGrpSpPr>
        <p:grpSpPr>
          <a:xfrm>
            <a:off x="1769652" y="850244"/>
            <a:ext cx="5184574" cy="5112570"/>
            <a:chOff x="1675624" y="760177"/>
            <a:chExt cx="5184574" cy="5112570"/>
          </a:xfrm>
        </p:grpSpPr>
        <p:grpSp>
          <p:nvGrpSpPr>
            <p:cNvPr id="45" name="Group 44"/>
            <p:cNvGrpSpPr/>
            <p:nvPr/>
          </p:nvGrpSpPr>
          <p:grpSpPr>
            <a:xfrm>
              <a:off x="1675624" y="760177"/>
              <a:ext cx="5184574" cy="5112570"/>
              <a:chOff x="1675624" y="760177"/>
              <a:chExt cx="5184574" cy="5112570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675624" y="760177"/>
                <a:ext cx="5184574" cy="5112570"/>
                <a:chOff x="1658013" y="744805"/>
                <a:chExt cx="5184574" cy="5112570"/>
              </a:xfrm>
            </p:grpSpPr>
            <p:sp>
              <p:nvSpPr>
                <p:cNvPr id="11" name="Oval 10"/>
                <p:cNvSpPr/>
                <p:nvPr/>
              </p:nvSpPr>
              <p:spPr>
                <a:xfrm>
                  <a:off x="1838033" y="924827"/>
                  <a:ext cx="4824535" cy="4752528"/>
                </a:xfrm>
                <a:prstGeom prst="ellips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107950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Isosceles Triangle 11"/>
                <p:cNvSpPr/>
                <p:nvPr/>
              </p:nvSpPr>
              <p:spPr>
                <a:xfrm>
                  <a:off x="1658013" y="3113017"/>
                  <a:ext cx="360040" cy="376147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Isosceles Triangle 13"/>
                <p:cNvSpPr/>
                <p:nvPr/>
              </p:nvSpPr>
              <p:spPr>
                <a:xfrm rot="2240245">
                  <a:off x="2340000" y="1459401"/>
                  <a:ext cx="360040" cy="376147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Isosceles Triangle 14"/>
                <p:cNvSpPr/>
                <p:nvPr/>
              </p:nvSpPr>
              <p:spPr>
                <a:xfrm rot="5659740">
                  <a:off x="4177280" y="736751"/>
                  <a:ext cx="360040" cy="376147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Isosceles Triangle 15"/>
                <p:cNvSpPr/>
                <p:nvPr/>
              </p:nvSpPr>
              <p:spPr>
                <a:xfrm rot="12623498">
                  <a:off x="6203351" y="4339784"/>
                  <a:ext cx="360040" cy="376147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Isosceles Triangle 16"/>
                <p:cNvSpPr/>
                <p:nvPr/>
              </p:nvSpPr>
              <p:spPr>
                <a:xfrm rot="7924038">
                  <a:off x="5766119" y="1508460"/>
                  <a:ext cx="360040" cy="376147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Isosceles Triangle 17"/>
                <p:cNvSpPr/>
                <p:nvPr/>
              </p:nvSpPr>
              <p:spPr>
                <a:xfrm rot="18501635">
                  <a:off x="2405917" y="4766632"/>
                  <a:ext cx="360040" cy="376147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Isosceles Triangle 18"/>
                <p:cNvSpPr/>
                <p:nvPr/>
              </p:nvSpPr>
              <p:spPr>
                <a:xfrm rot="13862242">
                  <a:off x="5189469" y="5230565"/>
                  <a:ext cx="360040" cy="376147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Isosceles Triangle 19"/>
                <p:cNvSpPr/>
                <p:nvPr/>
              </p:nvSpPr>
              <p:spPr>
                <a:xfrm rot="16801046">
                  <a:off x="3976154" y="5489281"/>
                  <a:ext cx="360040" cy="376147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Isosceles Triangle 20"/>
                <p:cNvSpPr/>
                <p:nvPr/>
              </p:nvSpPr>
              <p:spPr>
                <a:xfrm rot="10461630">
                  <a:off x="6482547" y="3096237"/>
                  <a:ext cx="360040" cy="376147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 rot="15177457">
                <a:off x="1683394" y="3807362"/>
                <a:ext cx="116818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Site selection</a:t>
                </a:r>
                <a:endParaRPr lang="en-US" sz="1400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 rot="15543565">
                <a:off x="1766228" y="3301857"/>
                <a:ext cx="154959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Characterisation</a:t>
                </a:r>
                <a:endParaRPr lang="en-US" sz="1400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 rot="17272636">
                <a:off x="1723599" y="2399416"/>
                <a:ext cx="10877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Typologies</a:t>
                </a:r>
                <a:endParaRPr lang="en-US" sz="1400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 rot="18132375">
                <a:off x="2258324" y="2237255"/>
                <a:ext cx="10877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Problem ID</a:t>
                </a:r>
                <a:endParaRPr lang="en-US" sz="14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 rot="19540798">
                <a:off x="2385455" y="1508957"/>
                <a:ext cx="10877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Options</a:t>
                </a:r>
                <a:endParaRPr lang="en-US" sz="1400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 rot="20122819">
                <a:off x="2983036" y="1604907"/>
                <a:ext cx="10877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Entry points</a:t>
                </a:r>
                <a:endParaRPr lang="en-US" sz="1400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 rot="217684">
                <a:off x="3934612" y="1350064"/>
                <a:ext cx="108777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Research teams</a:t>
                </a:r>
                <a:endParaRPr lang="en-US" sz="1400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 rot="907743">
                <a:off x="4488557" y="1134186"/>
                <a:ext cx="10877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err="1" smtClean="0"/>
                  <a:t>Modeling</a:t>
                </a:r>
                <a:endParaRPr lang="en-US" sz="1400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 rot="1968894">
                <a:off x="4641161" y="1645567"/>
                <a:ext cx="131215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Participatory evaluation</a:t>
                </a:r>
                <a:endParaRPr lang="en-US" sz="14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 rot="3494001">
                <a:off x="5498340" y="2102678"/>
                <a:ext cx="10877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Adaptation</a:t>
                </a:r>
                <a:endParaRPr lang="en-US" sz="14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 rot="4278564">
                <a:off x="5217536" y="2678222"/>
                <a:ext cx="12651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Combination</a:t>
                </a:r>
                <a:endParaRPr lang="en-US" sz="1400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 rot="4934031">
                <a:off x="5638573" y="2741450"/>
                <a:ext cx="131215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Farm-level impacts</a:t>
                </a:r>
                <a:endParaRPr lang="en-US" sz="14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 rot="6523307">
                <a:off x="5194022" y="3602317"/>
                <a:ext cx="131215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Sustainability / resilience</a:t>
                </a:r>
                <a:endParaRPr lang="en-US" sz="1400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 rot="6772403">
                <a:off x="5623019" y="3823395"/>
                <a:ext cx="12651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DS tools</a:t>
                </a:r>
                <a:endParaRPr lang="en-US" sz="1400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 rot="8275537">
                <a:off x="5084794" y="4673102"/>
                <a:ext cx="12651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Meta analysis</a:t>
                </a:r>
                <a:endParaRPr lang="en-US" sz="1400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 rot="9102243">
                <a:off x="4516130" y="4450591"/>
                <a:ext cx="12651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Forecast </a:t>
                </a:r>
                <a:r>
                  <a:rPr lang="en-GB" sz="1400" dirty="0" err="1" smtClean="0"/>
                  <a:t>replicability</a:t>
                </a:r>
                <a:endParaRPr lang="en-US" sz="1400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 rot="10084213">
                <a:off x="4073549" y="5091480"/>
                <a:ext cx="12651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Validate </a:t>
                </a:r>
                <a:r>
                  <a:rPr lang="en-GB" sz="1400" dirty="0" err="1" smtClean="0"/>
                  <a:t>replicability</a:t>
                </a:r>
                <a:endParaRPr lang="en-US" sz="14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 rot="11631183">
                <a:off x="3216803" y="4724152"/>
                <a:ext cx="12651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Scaling approaches</a:t>
                </a:r>
                <a:endParaRPr lang="en-US" sz="1400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 rot="12174445">
                <a:off x="2922239" y="5024224"/>
                <a:ext cx="12651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Aggregated impacts</a:t>
                </a:r>
                <a:endParaRPr lang="en-US" sz="1400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 rot="13439945">
                <a:off x="2281662" y="4260903"/>
                <a:ext cx="138687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err="1" smtClean="0"/>
                  <a:t>Implemntation</a:t>
                </a:r>
                <a:r>
                  <a:rPr lang="en-GB" sz="1400" dirty="0" smtClean="0"/>
                  <a:t> support</a:t>
                </a:r>
                <a:endParaRPr lang="en-US" sz="1400" dirty="0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 rot="20589604">
              <a:off x="3305479" y="1097924"/>
              <a:ext cx="10877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Synthesis</a:t>
              </a:r>
              <a:endParaRPr lang="en-US" sz="14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796216" y="1879791"/>
            <a:ext cx="3131446" cy="3053477"/>
            <a:chOff x="2684577" y="1774352"/>
            <a:chExt cx="3131446" cy="305347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4577" y="1774352"/>
              <a:ext cx="3131446" cy="3053477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845132" y="2349033"/>
              <a:ext cx="1240346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RO 1</a:t>
              </a:r>
            </a:p>
            <a:p>
              <a:pPr algn="ctr"/>
              <a:r>
                <a:rPr lang="en-GB" sz="1400" dirty="0" smtClean="0"/>
                <a:t>Situation  analysis and programme-wide synthesis</a:t>
              </a:r>
              <a:endParaRPr lang="en-US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357300" y="2346984"/>
              <a:ext cx="124034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bg1"/>
                  </a:solidFill>
                </a:rPr>
                <a:t>RO 2</a:t>
              </a:r>
            </a:p>
            <a:p>
              <a:pPr algn="ctr"/>
              <a:r>
                <a:rPr lang="en-GB" sz="1400" dirty="0" smtClean="0">
                  <a:solidFill>
                    <a:schemeClr val="bg1"/>
                  </a:solidFill>
                </a:rPr>
                <a:t>Integrated systems improvement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630127" y="3789194"/>
              <a:ext cx="124034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RO 3</a:t>
              </a:r>
            </a:p>
            <a:p>
              <a:pPr algn="ctr"/>
              <a:r>
                <a:rPr lang="en-GB" sz="1400" dirty="0" smtClean="0"/>
                <a:t>Scaling and delivery</a:t>
              </a:r>
              <a:endParaRPr lang="en-US" sz="1400" dirty="0"/>
            </a:p>
          </p:txBody>
        </p:sp>
      </p:grpSp>
      <p:sp>
        <p:nvSpPr>
          <p:cNvPr id="66" name="TextBox 65"/>
          <p:cNvSpPr txBox="1"/>
          <p:nvPr/>
        </p:nvSpPr>
        <p:spPr>
          <a:xfrm rot="2185133">
            <a:off x="7026046" y="5821543"/>
            <a:ext cx="2036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Shocks and stresses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 rot="20862941">
            <a:off x="7938667" y="2230253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Gender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 rot="916769">
            <a:off x="7854065" y="447804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Policy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244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1204</TotalTime>
  <Words>143</Words>
  <Application>Microsoft Office PowerPoint</Application>
  <PresentationFormat>On-screen Show (4:3)</PresentationFormat>
  <Paragraphs>78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Thorne, Peter (ILRI)</dc:creator>
  <cp:lastModifiedBy>Peter</cp:lastModifiedBy>
  <cp:revision>19</cp:revision>
  <dcterms:created xsi:type="dcterms:W3CDTF">2012-07-14T12:28:23Z</dcterms:created>
  <dcterms:modified xsi:type="dcterms:W3CDTF">2012-09-06T06:43:02Z</dcterms:modified>
</cp:coreProperties>
</file>